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42" r:id="rId4"/>
  </p:sldMasterIdLst>
  <p:notesMasterIdLst>
    <p:notesMasterId r:id="rId27"/>
  </p:notesMasterIdLst>
  <p:handoutMasterIdLst>
    <p:handoutMasterId r:id="rId28"/>
  </p:handoutMasterIdLst>
  <p:sldIdLst>
    <p:sldId id="290" r:id="rId5"/>
    <p:sldId id="297" r:id="rId6"/>
    <p:sldId id="291" r:id="rId7"/>
    <p:sldId id="295" r:id="rId8"/>
    <p:sldId id="306" r:id="rId9"/>
    <p:sldId id="304" r:id="rId10"/>
    <p:sldId id="305" r:id="rId11"/>
    <p:sldId id="308" r:id="rId12"/>
    <p:sldId id="319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03" r:id="rId24"/>
    <p:sldId id="300" r:id="rId25"/>
    <p:sldId id="30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5602" autoAdjust="0"/>
  </p:normalViewPr>
  <p:slideViewPr>
    <p:cSldViewPr snapToGrid="0">
      <p:cViewPr varScale="1">
        <p:scale>
          <a:sx n="60" d="100"/>
          <a:sy n="60" d="100"/>
        </p:scale>
        <p:origin x="87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0" d="100"/>
          <a:sy n="60" d="100"/>
        </p:scale>
        <p:origin x="3187" y="3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F07F19-1F50-4B42-A7A0-278DF9D25BB1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05611F0-8256-4954-B6CB-ED6B4F2DD397}">
      <dgm:prSet custT="1"/>
      <dgm:spPr>
        <a:solidFill>
          <a:schemeClr val="bg1"/>
        </a:solidFill>
        <a:ln>
          <a:solidFill>
            <a:schemeClr val="bg2">
              <a:lumMod val="75000"/>
            </a:schemeClr>
          </a:solidFill>
        </a:ln>
      </dgm:spPr>
      <dgm:t>
        <a:bodyPr lIns="72000" rIns="72000"/>
        <a:lstStyle/>
        <a:p>
          <a:pPr marL="0"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none" kern="1200" dirty="0">
              <a:solidFill>
                <a:schemeClr val="tx1"/>
              </a:solidFill>
            </a:rPr>
            <a:t>Learn the process for amending bylaws</a:t>
          </a:r>
          <a:endParaRPr lang="en-US" sz="1800" kern="1200" dirty="0">
            <a:solidFill>
              <a:schemeClr val="bg2">
                <a:lumMod val="50000"/>
              </a:schemeClr>
            </a:solidFill>
          </a:endParaRPr>
        </a:p>
      </dgm:t>
    </dgm:pt>
    <dgm:pt modelId="{CD7328D6-9FAE-4506-9BDB-E06A571EC1D4}" type="parTrans" cxnId="{914FACD2-336A-4471-9E99-312B3F8EAB04}">
      <dgm:prSet/>
      <dgm:spPr/>
      <dgm:t>
        <a:bodyPr/>
        <a:lstStyle/>
        <a:p>
          <a:endParaRPr lang="en-US"/>
        </a:p>
      </dgm:t>
    </dgm:pt>
    <dgm:pt modelId="{6BD5265A-8333-420D-BDB2-65F10B3EBD76}" type="sibTrans" cxnId="{914FACD2-336A-4471-9E99-312B3F8EAB04}">
      <dgm:prSet phldrT="2" phldr="0"/>
      <dgm:spPr/>
      <dgm:t>
        <a:bodyPr/>
        <a:lstStyle/>
        <a:p>
          <a:endParaRPr lang="en-US"/>
        </a:p>
      </dgm:t>
    </dgm:pt>
    <dgm:pt modelId="{2EE95FC5-CD6B-4A50-9262-DC414E16C3EA}">
      <dgm:prSet custT="1"/>
      <dgm:spPr>
        <a:solidFill>
          <a:schemeClr val="bg1"/>
        </a:solidFill>
        <a:ln>
          <a:solidFill>
            <a:schemeClr val="bg2">
              <a:lumMod val="75000"/>
            </a:schemeClr>
          </a:solidFill>
        </a:ln>
      </dgm:spPr>
      <dgm:t>
        <a:bodyPr lIns="72000" rIns="72000"/>
        <a:lstStyle/>
        <a:p>
          <a:r>
            <a:rPr lang="en-US" sz="1800" b="1" u="none" dirty="0">
              <a:solidFill>
                <a:schemeClr val="tx1"/>
              </a:solidFill>
            </a:rPr>
            <a:t>Understand the importance of bylaws</a:t>
          </a:r>
          <a:endParaRPr lang="en-US" sz="1800" u="none" dirty="0">
            <a:solidFill>
              <a:schemeClr val="tx1"/>
            </a:solidFill>
          </a:endParaRPr>
        </a:p>
      </dgm:t>
    </dgm:pt>
    <dgm:pt modelId="{C99EBBB1-E916-471C-83C9-ABE85B42AC26}" type="sibTrans" cxnId="{B3F19EC2-A372-4EC3-BFE0-C62FFDFE3DF6}">
      <dgm:prSet phldrT="1" phldr="0"/>
      <dgm:spPr/>
      <dgm:t>
        <a:bodyPr/>
        <a:lstStyle/>
        <a:p>
          <a:endParaRPr lang="en-US"/>
        </a:p>
      </dgm:t>
    </dgm:pt>
    <dgm:pt modelId="{75374347-884B-4721-8CFF-DF080F5B1C79}" type="parTrans" cxnId="{B3F19EC2-A372-4EC3-BFE0-C62FFDFE3DF6}">
      <dgm:prSet/>
      <dgm:spPr/>
      <dgm:t>
        <a:bodyPr/>
        <a:lstStyle/>
        <a:p>
          <a:endParaRPr lang="en-US"/>
        </a:p>
      </dgm:t>
    </dgm:pt>
    <dgm:pt modelId="{9C3F7C4C-5B30-488F-A810-6F8495797F4B}">
      <dgm:prSet custT="1"/>
      <dgm:spPr>
        <a:solidFill>
          <a:schemeClr val="bg1"/>
        </a:solidFill>
        <a:ln>
          <a:solidFill>
            <a:schemeClr val="bg2">
              <a:lumMod val="75000"/>
            </a:schemeClr>
          </a:solidFill>
        </a:ln>
      </dgm:spPr>
      <dgm:t>
        <a:bodyPr lIns="72000" rIns="72000"/>
        <a:lstStyle/>
        <a:p>
          <a:pPr marL="0"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Recommended bylaw amendments</a:t>
          </a:r>
        </a:p>
      </dgm:t>
    </dgm:pt>
    <dgm:pt modelId="{9A3BC74E-1956-44E6-8B7E-07AA965151FC}" type="parTrans" cxnId="{7251626C-CEBD-49FC-A62C-61ACE811CF6C}">
      <dgm:prSet/>
      <dgm:spPr/>
      <dgm:t>
        <a:bodyPr/>
        <a:lstStyle/>
        <a:p>
          <a:endParaRPr lang="en-US"/>
        </a:p>
      </dgm:t>
    </dgm:pt>
    <dgm:pt modelId="{1473C7CE-5720-49F0-9E0E-3AAF3CEE8DC4}" type="sibTrans" cxnId="{7251626C-CEBD-49FC-A62C-61ACE811CF6C}">
      <dgm:prSet/>
      <dgm:spPr/>
      <dgm:t>
        <a:bodyPr/>
        <a:lstStyle/>
        <a:p>
          <a:endParaRPr lang="en-US"/>
        </a:p>
      </dgm:t>
    </dgm:pt>
    <dgm:pt modelId="{2EFE7E05-C4EA-4C19-B35D-39CB98ED9A6F}">
      <dgm:prSet custT="1"/>
      <dgm:spPr>
        <a:solidFill>
          <a:schemeClr val="bg1"/>
        </a:solidFill>
        <a:ln>
          <a:solidFill>
            <a:schemeClr val="bg2">
              <a:lumMod val="75000"/>
            </a:schemeClr>
          </a:solidFill>
        </a:ln>
      </dgm:spPr>
      <dgm:t>
        <a:bodyPr lIns="72000" rIns="72000"/>
        <a:lstStyle/>
        <a:p>
          <a:pPr marL="0"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Q&amp;A/Next Steps</a:t>
          </a:r>
        </a:p>
      </dgm:t>
    </dgm:pt>
    <dgm:pt modelId="{26B02101-6EED-40D7-AC0F-A839D0BC8CA2}" type="parTrans" cxnId="{32ABFF2E-01D3-485E-B379-0D1EB0E261C7}">
      <dgm:prSet/>
      <dgm:spPr/>
      <dgm:t>
        <a:bodyPr/>
        <a:lstStyle/>
        <a:p>
          <a:endParaRPr lang="en-US"/>
        </a:p>
      </dgm:t>
    </dgm:pt>
    <dgm:pt modelId="{31DBFF65-7998-44A2-A7AE-6418721F0910}" type="sibTrans" cxnId="{32ABFF2E-01D3-485E-B379-0D1EB0E261C7}">
      <dgm:prSet/>
      <dgm:spPr/>
      <dgm:t>
        <a:bodyPr/>
        <a:lstStyle/>
        <a:p>
          <a:endParaRPr lang="en-US"/>
        </a:p>
      </dgm:t>
    </dgm:pt>
    <dgm:pt modelId="{40FE0EB9-B287-43F6-ABB4-527CB1B94B4A}" type="pres">
      <dgm:prSet presAssocID="{D0F07F19-1F50-4B42-A7A0-278DF9D25BB1}" presName="diagram" presStyleCnt="0">
        <dgm:presLayoutVars>
          <dgm:dir/>
          <dgm:resizeHandles val="exact"/>
        </dgm:presLayoutVars>
      </dgm:prSet>
      <dgm:spPr/>
    </dgm:pt>
    <dgm:pt modelId="{8B70BCB8-2CA8-4281-8C3E-9646AA407DE2}" type="pres">
      <dgm:prSet presAssocID="{2EE95FC5-CD6B-4A50-9262-DC414E16C3EA}" presName="node" presStyleLbl="node1" presStyleIdx="0" presStyleCnt="4" custScaleX="115064" custLinFactNeighborX="976">
        <dgm:presLayoutVars>
          <dgm:bulletEnabled val="1"/>
        </dgm:presLayoutVars>
      </dgm:prSet>
      <dgm:spPr/>
    </dgm:pt>
    <dgm:pt modelId="{E02BC8AD-DDC2-43A7-BB43-F6F8D8BD6340}" type="pres">
      <dgm:prSet presAssocID="{C99EBBB1-E916-471C-83C9-ABE85B42AC26}" presName="sibTrans" presStyleCnt="0"/>
      <dgm:spPr/>
    </dgm:pt>
    <dgm:pt modelId="{B86E23A3-742D-4587-88CF-2D56A8442149}" type="pres">
      <dgm:prSet presAssocID="{F05611F0-8256-4954-B6CB-ED6B4F2DD397}" presName="node" presStyleLbl="node1" presStyleIdx="1" presStyleCnt="4" custScaleX="115064" custLinFactNeighborX="976">
        <dgm:presLayoutVars>
          <dgm:bulletEnabled val="1"/>
        </dgm:presLayoutVars>
      </dgm:prSet>
      <dgm:spPr/>
    </dgm:pt>
    <dgm:pt modelId="{87C885F5-93E2-4D86-AAEA-8BD12E68F9BB}" type="pres">
      <dgm:prSet presAssocID="{6BD5265A-8333-420D-BDB2-65F10B3EBD76}" presName="sibTrans" presStyleCnt="0"/>
      <dgm:spPr/>
    </dgm:pt>
    <dgm:pt modelId="{5394BCF7-5DE1-4766-8F67-AB7C5D0D8FC1}" type="pres">
      <dgm:prSet presAssocID="{9C3F7C4C-5B30-488F-A810-6F8495797F4B}" presName="node" presStyleLbl="node1" presStyleIdx="2" presStyleCnt="4">
        <dgm:presLayoutVars>
          <dgm:bulletEnabled val="1"/>
        </dgm:presLayoutVars>
      </dgm:prSet>
      <dgm:spPr/>
    </dgm:pt>
    <dgm:pt modelId="{05E953A8-D170-4F46-97C2-3CCF336CDE5E}" type="pres">
      <dgm:prSet presAssocID="{1473C7CE-5720-49F0-9E0E-3AAF3CEE8DC4}" presName="sibTrans" presStyleCnt="0"/>
      <dgm:spPr/>
    </dgm:pt>
    <dgm:pt modelId="{4A1401A5-A012-4A2F-B34B-DBE695333AEA}" type="pres">
      <dgm:prSet presAssocID="{2EFE7E05-C4EA-4C19-B35D-39CB98ED9A6F}" presName="node" presStyleLbl="node1" presStyleIdx="3" presStyleCnt="4">
        <dgm:presLayoutVars>
          <dgm:bulletEnabled val="1"/>
        </dgm:presLayoutVars>
      </dgm:prSet>
      <dgm:spPr/>
    </dgm:pt>
  </dgm:ptLst>
  <dgm:cxnLst>
    <dgm:cxn modelId="{C3C9D92A-4F8E-4228-8DF6-5BC8FFC105E0}" type="presOf" srcId="{2EE95FC5-CD6B-4A50-9262-DC414E16C3EA}" destId="{8B70BCB8-2CA8-4281-8C3E-9646AA407DE2}" srcOrd="0" destOrd="0" presId="urn:microsoft.com/office/officeart/2005/8/layout/default"/>
    <dgm:cxn modelId="{32ABFF2E-01D3-485E-B379-0D1EB0E261C7}" srcId="{D0F07F19-1F50-4B42-A7A0-278DF9D25BB1}" destId="{2EFE7E05-C4EA-4C19-B35D-39CB98ED9A6F}" srcOrd="3" destOrd="0" parTransId="{26B02101-6EED-40D7-AC0F-A839D0BC8CA2}" sibTransId="{31DBFF65-7998-44A2-A7AE-6418721F0910}"/>
    <dgm:cxn modelId="{7BF15E2F-4119-4D15-A5A0-C259EDC9F486}" type="presOf" srcId="{9C3F7C4C-5B30-488F-A810-6F8495797F4B}" destId="{5394BCF7-5DE1-4766-8F67-AB7C5D0D8FC1}" srcOrd="0" destOrd="0" presId="urn:microsoft.com/office/officeart/2005/8/layout/default"/>
    <dgm:cxn modelId="{E9B19438-D9F1-42E9-B97B-ECEA234AED50}" type="presOf" srcId="{F05611F0-8256-4954-B6CB-ED6B4F2DD397}" destId="{B86E23A3-742D-4587-88CF-2D56A8442149}" srcOrd="0" destOrd="0" presId="urn:microsoft.com/office/officeart/2005/8/layout/default"/>
    <dgm:cxn modelId="{7251626C-CEBD-49FC-A62C-61ACE811CF6C}" srcId="{D0F07F19-1F50-4B42-A7A0-278DF9D25BB1}" destId="{9C3F7C4C-5B30-488F-A810-6F8495797F4B}" srcOrd="2" destOrd="0" parTransId="{9A3BC74E-1956-44E6-8B7E-07AA965151FC}" sibTransId="{1473C7CE-5720-49F0-9E0E-3AAF3CEE8DC4}"/>
    <dgm:cxn modelId="{6D27AAA7-7A9D-438E-9072-29F84F778ACA}" type="presOf" srcId="{2EFE7E05-C4EA-4C19-B35D-39CB98ED9A6F}" destId="{4A1401A5-A012-4A2F-B34B-DBE695333AEA}" srcOrd="0" destOrd="0" presId="urn:microsoft.com/office/officeart/2005/8/layout/default"/>
    <dgm:cxn modelId="{B3F19EC2-A372-4EC3-BFE0-C62FFDFE3DF6}" srcId="{D0F07F19-1F50-4B42-A7A0-278DF9D25BB1}" destId="{2EE95FC5-CD6B-4A50-9262-DC414E16C3EA}" srcOrd="0" destOrd="0" parTransId="{75374347-884B-4721-8CFF-DF080F5B1C79}" sibTransId="{C99EBBB1-E916-471C-83C9-ABE85B42AC26}"/>
    <dgm:cxn modelId="{914FACD2-336A-4471-9E99-312B3F8EAB04}" srcId="{D0F07F19-1F50-4B42-A7A0-278DF9D25BB1}" destId="{F05611F0-8256-4954-B6CB-ED6B4F2DD397}" srcOrd="1" destOrd="0" parTransId="{CD7328D6-9FAE-4506-9BDB-E06A571EC1D4}" sibTransId="{6BD5265A-8333-420D-BDB2-65F10B3EBD76}"/>
    <dgm:cxn modelId="{38B196E4-A718-4E5E-8B33-DFB2B77FDE42}" type="presOf" srcId="{D0F07F19-1F50-4B42-A7A0-278DF9D25BB1}" destId="{40FE0EB9-B287-43F6-ABB4-527CB1B94B4A}" srcOrd="0" destOrd="0" presId="urn:microsoft.com/office/officeart/2005/8/layout/default"/>
    <dgm:cxn modelId="{D17F6962-6CF2-4448-8F2E-27A7CB5CAB16}" type="presParOf" srcId="{40FE0EB9-B287-43F6-ABB4-527CB1B94B4A}" destId="{8B70BCB8-2CA8-4281-8C3E-9646AA407DE2}" srcOrd="0" destOrd="0" presId="urn:microsoft.com/office/officeart/2005/8/layout/default"/>
    <dgm:cxn modelId="{6873F57A-5B91-48FC-9B1A-61BEA27CBE90}" type="presParOf" srcId="{40FE0EB9-B287-43F6-ABB4-527CB1B94B4A}" destId="{E02BC8AD-DDC2-43A7-BB43-F6F8D8BD6340}" srcOrd="1" destOrd="0" presId="urn:microsoft.com/office/officeart/2005/8/layout/default"/>
    <dgm:cxn modelId="{FC4588CA-0BEE-4DE6-9726-93F413184C3C}" type="presParOf" srcId="{40FE0EB9-B287-43F6-ABB4-527CB1B94B4A}" destId="{B86E23A3-742D-4587-88CF-2D56A8442149}" srcOrd="2" destOrd="0" presId="urn:microsoft.com/office/officeart/2005/8/layout/default"/>
    <dgm:cxn modelId="{4178A0A8-8F80-4691-AE60-A912EF83DE0A}" type="presParOf" srcId="{40FE0EB9-B287-43F6-ABB4-527CB1B94B4A}" destId="{87C885F5-93E2-4D86-AAEA-8BD12E68F9BB}" srcOrd="3" destOrd="0" presId="urn:microsoft.com/office/officeart/2005/8/layout/default"/>
    <dgm:cxn modelId="{428EF89B-9B23-49C8-879F-F15D3B14ADC3}" type="presParOf" srcId="{40FE0EB9-B287-43F6-ABB4-527CB1B94B4A}" destId="{5394BCF7-5DE1-4766-8F67-AB7C5D0D8FC1}" srcOrd="4" destOrd="0" presId="urn:microsoft.com/office/officeart/2005/8/layout/default"/>
    <dgm:cxn modelId="{08911D6B-EB3B-40D3-9508-84F7FDEDB5F1}" type="presParOf" srcId="{40FE0EB9-B287-43F6-ABB4-527CB1B94B4A}" destId="{05E953A8-D170-4F46-97C2-3CCF336CDE5E}" srcOrd="5" destOrd="0" presId="urn:microsoft.com/office/officeart/2005/8/layout/default"/>
    <dgm:cxn modelId="{6A7602BA-3FFF-41B8-951E-250CA096068D}" type="presParOf" srcId="{40FE0EB9-B287-43F6-ABB4-527CB1B94B4A}" destId="{4A1401A5-A012-4A2F-B34B-DBE695333AE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70BCB8-2CA8-4281-8C3E-9646AA407DE2}">
      <dsp:nvSpPr>
        <dsp:cNvPr id="0" name=""/>
        <dsp:cNvSpPr/>
      </dsp:nvSpPr>
      <dsp:spPr>
        <a:xfrm>
          <a:off x="682341" y="656"/>
          <a:ext cx="3123798" cy="1628901"/>
        </a:xfrm>
        <a:prstGeom prst="rect">
          <a:avLst/>
        </a:prstGeom>
        <a:solidFill>
          <a:schemeClr val="bg1"/>
        </a:solidFill>
        <a:ln w="15875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68580" rIns="7200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none" kern="1200" dirty="0">
              <a:solidFill>
                <a:schemeClr val="tx1"/>
              </a:solidFill>
            </a:rPr>
            <a:t>Understand the importance of bylaws</a:t>
          </a:r>
          <a:endParaRPr lang="en-US" sz="1800" u="none" kern="1200" dirty="0">
            <a:solidFill>
              <a:schemeClr val="tx1"/>
            </a:solidFill>
          </a:endParaRPr>
        </a:p>
      </dsp:txBody>
      <dsp:txXfrm>
        <a:off x="682341" y="656"/>
        <a:ext cx="3123798" cy="1628901"/>
      </dsp:txXfrm>
    </dsp:sp>
    <dsp:sp modelId="{B86E23A3-742D-4587-88CF-2D56A8442149}">
      <dsp:nvSpPr>
        <dsp:cNvPr id="0" name=""/>
        <dsp:cNvSpPr/>
      </dsp:nvSpPr>
      <dsp:spPr>
        <a:xfrm>
          <a:off x="4077623" y="656"/>
          <a:ext cx="3123798" cy="1628901"/>
        </a:xfrm>
        <a:prstGeom prst="rect">
          <a:avLst/>
        </a:prstGeom>
        <a:solidFill>
          <a:schemeClr val="bg1"/>
        </a:solidFill>
        <a:ln w="15875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68580" rIns="72000" bIns="6858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none" kern="1200" dirty="0">
              <a:solidFill>
                <a:schemeClr val="tx1"/>
              </a:solidFill>
            </a:rPr>
            <a:t>Learn the process for amending bylaws</a:t>
          </a:r>
          <a:endParaRPr lang="en-US" sz="1800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4077623" y="656"/>
        <a:ext cx="3123798" cy="1628901"/>
      </dsp:txXfrm>
    </dsp:sp>
    <dsp:sp modelId="{5394BCF7-5DE1-4766-8F67-AB7C5D0D8FC1}">
      <dsp:nvSpPr>
        <dsp:cNvPr id="0" name=""/>
        <dsp:cNvSpPr/>
      </dsp:nvSpPr>
      <dsp:spPr>
        <a:xfrm>
          <a:off x="7446408" y="656"/>
          <a:ext cx="2714835" cy="1628901"/>
        </a:xfrm>
        <a:prstGeom prst="rect">
          <a:avLst/>
        </a:prstGeom>
        <a:solidFill>
          <a:schemeClr val="bg1"/>
        </a:solidFill>
        <a:ln w="15875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68580" rIns="72000" bIns="6858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Recommended bylaw amendments</a:t>
          </a:r>
        </a:p>
      </dsp:txBody>
      <dsp:txXfrm>
        <a:off x="7446408" y="656"/>
        <a:ext cx="2714835" cy="1628901"/>
      </dsp:txXfrm>
    </dsp:sp>
    <dsp:sp modelId="{4A1401A5-A012-4A2F-B34B-DBE695333AEA}">
      <dsp:nvSpPr>
        <dsp:cNvPr id="0" name=""/>
        <dsp:cNvSpPr/>
      </dsp:nvSpPr>
      <dsp:spPr>
        <a:xfrm>
          <a:off x="4051126" y="1901041"/>
          <a:ext cx="2714835" cy="1628901"/>
        </a:xfrm>
        <a:prstGeom prst="rect">
          <a:avLst/>
        </a:prstGeom>
        <a:solidFill>
          <a:schemeClr val="bg1"/>
        </a:solidFill>
        <a:ln w="15875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68580" rIns="72000" bIns="6858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Q&amp;A/Next Steps</a:t>
          </a:r>
        </a:p>
      </dsp:txBody>
      <dsp:txXfrm>
        <a:off x="4051126" y="1901041"/>
        <a:ext cx="2714835" cy="16289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9CB4F3C-75A8-4BB8-A18E-B730DDD68B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AE10D8-98A5-4E68-A41F-7AA79FF696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764CF-3664-45D0-9B27-4222DB1A6BA7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7EF411-0DAB-4BCE-94A8-E903E20549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11237F-7CCA-4423-B624-29C06FF2E7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CD4AB-B9A2-4248-B31F-8EBC71546D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779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7E720-7243-402E-A0D4-CE3189C951A5}" type="datetimeFigureOut">
              <a:rPr lang="en-US" noProof="0" smtClean="0"/>
              <a:t>7/24/2025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BE9C73-6CDE-45E2-97F8-E3C5308FA23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6349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470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4579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812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Regardless if you are a PA or a PTA – elections take place annually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Any PA executive board that was unable to bring to fruition their Spring Elections, must notify the principal and parent coordinator who will then notify the District Office.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Once the District Office is notified Spring elections were unsuccessful, an expedited election will be scheduled to take place on or before September 30</a:t>
            </a:r>
            <a:r>
              <a:rPr lang="en-US" baseline="30000" dirty="0"/>
              <a:t>th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Expedited elections are conducted by the District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Out of 23 schools : 21 have successfully completed their Spring elections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00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"/>
                <a:ea typeface="+mn-ea"/>
                <a:cs typeface="+mn-cs"/>
              </a:rPr>
              <a:t>Define Structure and Roles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Segoe Sans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"/>
                <a:ea typeface="+mn-ea"/>
                <a:cs typeface="+mn-cs"/>
              </a:rPr>
              <a:t>Bylaws outline the roles of officers, committees, and members.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"/>
                <a:ea typeface="+mn-ea"/>
                <a:cs typeface="+mn-cs"/>
              </a:rPr>
              <a:t>They clarify responsibilities and help prevent confusion or conflict.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"/>
                <a:ea typeface="+mn-ea"/>
                <a:cs typeface="+mn-cs"/>
              </a:rPr>
              <a:t>Ensure Fairness and Transparency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Segoe Sans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"/>
                <a:ea typeface="+mn-ea"/>
                <a:cs typeface="+mn-cs"/>
              </a:rPr>
              <a:t>They establish rules for decision-making, voting, and meetings.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"/>
                <a:ea typeface="+mn-ea"/>
                <a:cs typeface="+mn-cs"/>
              </a:rPr>
              <a:t>Everyone knows what to expect and how things should be done.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"/>
                <a:ea typeface="+mn-ea"/>
                <a:cs typeface="+mn-cs"/>
              </a:rPr>
              <a:t>Support Accountability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Segoe Sans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"/>
                <a:ea typeface="+mn-ea"/>
                <a:cs typeface="+mn-cs"/>
              </a:rPr>
              <a:t>Bylaws hold leaders and members accountable to agreed-upon rules.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"/>
                <a:ea typeface="+mn-ea"/>
                <a:cs typeface="+mn-cs"/>
              </a:rPr>
              <a:t>They help resolve disputes by providing a reference point.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"/>
                <a:ea typeface="+mn-ea"/>
                <a:cs typeface="+mn-cs"/>
              </a:rPr>
              <a:t>Guide Consistent Operations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Segoe Sans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"/>
                <a:ea typeface="+mn-ea"/>
                <a:cs typeface="+mn-cs"/>
              </a:rPr>
              <a:t>They ensure the group runs smoothly, even when leadership changes.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"/>
                <a:ea typeface="+mn-ea"/>
                <a:cs typeface="+mn-cs"/>
              </a:rPr>
              <a:t>Procedures for elections, amendments, and meetings are standardized.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"/>
                <a:ea typeface="+mn-ea"/>
                <a:cs typeface="+mn-cs"/>
              </a:rPr>
              <a:t>Protect the Organization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Segoe Sans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"/>
                <a:ea typeface="+mn-ea"/>
                <a:cs typeface="+mn-cs"/>
              </a:rPr>
              <a:t>In some cases, bylaws are required for legal or financial reasons (e.g., applying for nonprofit status or grants).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"/>
                <a:ea typeface="+mn-ea"/>
                <a:cs typeface="+mn-cs"/>
              </a:rPr>
              <a:t>They help demonstrate legitimacy and professionalism.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"/>
                <a:ea typeface="+mn-ea"/>
                <a:cs typeface="+mn-cs"/>
              </a:rPr>
              <a:t>Empower Members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Segoe Sans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"/>
                <a:ea typeface="+mn-ea"/>
                <a:cs typeface="+mn-cs"/>
              </a:rPr>
              <a:t>When parents understand the bylaws, they can participate more confidently.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24242"/>
                </a:solidFill>
                <a:effectLst/>
                <a:uLnTx/>
                <a:uFillTx/>
                <a:latin typeface="Segoe Sans"/>
                <a:ea typeface="+mn-ea"/>
                <a:cs typeface="+mn-cs"/>
              </a:rPr>
              <a:t>Bylaws give members a voice in how the organization is run.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85669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None/>
              <a:tabLst>
                <a:tab pos="457200" algn="l"/>
              </a:tabLst>
            </a:pPr>
            <a:r>
              <a:rPr lang="en-US" dirty="0"/>
              <a:t>Reasons to amend bylaws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solidFill>
                  <a:srgbClr val="131619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change the organizations name (i.e., PA to PTA)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solidFill>
                  <a:srgbClr val="131619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update outdated policies and procedures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solidFill>
                  <a:srgbClr val="131619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add co-officers</a:t>
            </a:r>
          </a:p>
          <a:p>
            <a:pPr marL="257175" indent="-257175">
              <a:lnSpc>
                <a:spcPct val="90000"/>
              </a:lnSpc>
              <a:spcAft>
                <a:spcPts val="45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rules and regulations enacted by an association or a corporation to provide a framework for it’s operation and management.</a:t>
            </a:r>
          </a:p>
          <a:p>
            <a:pPr marL="257175" indent="-257175">
              <a:lnSpc>
                <a:spcPct val="90000"/>
              </a:lnSpc>
              <a:spcAft>
                <a:spcPts val="45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Bylaws may specify the qualifications, rights, and liabilities of membership, powers, duties, and grounds for the dissolution of an organization.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24856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Form a bylaws committee annually to review bylaws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Bylaws can be amended by anyone from the general membership including an executive board member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0446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role of vice president is typically one of the least-defined jobs on the PA/PTA executive board. Most bylaws identify the duties with a vague description like “Assist the president.” These loose guidelines allow vice presidents the unique opportunity to tailor the job to their own skills and interests.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71191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64A04-A872-22DD-1162-2ED759F04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DA88FF-321A-E73A-48DC-2A08A642FF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D71CED-3C95-A621-CB6C-A1A38DDDF5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role of vice president is typically one of the least-defined jobs on the PA/PTA executive board. Most bylaws identify the duties with a vague description like “Assist the president.” These loose guidelines allow vice presidents the unique opportunity to tailor the job to their own skills and interests.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817B24-46E9-20F7-A292-EEC0F2DB47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93669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role of vice president is typically one of the least-defined jobs on the PA/PTA executive board. Most bylaws identify the duties with a vague description like “Assist the president.” These loose guidelines allow vice presidents the unique opportunity to tailor the job to their own skills and interests.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61654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9917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616573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34574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263297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635668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808481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756240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890113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39753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A0C0817-A112-4847-8014-A94B7D2A4EA3}" type="datetime1">
              <a:rPr lang="en-US" smtClean="0"/>
              <a:t>7/24/2025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841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7/24/2025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682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46AA-F36E-4540-911D-FFFC0A0EF24A}" type="datetime1">
              <a:rPr lang="en-US" smtClean="0"/>
              <a:t>7/24/2025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225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7/24/2025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507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7/24/2025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62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7/24/2025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6847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7/24/2025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04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D12A6-918A-48BD-8CB9-CA713993B0EA}" type="datetime1">
              <a:rPr lang="en-US" smtClean="0"/>
              <a:t>7/24/2025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7562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CE86-875F-4587-BCF6-FA054AFC0D53}" type="datetime1">
              <a:rPr lang="en-US" smtClean="0"/>
              <a:pPr/>
              <a:t>7/24/2025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406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42432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43787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804969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87947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056200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24537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0635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7/24/2025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836511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6FA2B21-3FCD-4721-B95C-427943F61125}" type="datetime1">
              <a:rPr lang="en-US" smtClean="0"/>
              <a:t>7/24/2025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166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hools.nyc.gov/about-us/policies/chancellors-regulations/volume-a-regulations/1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hools.nyc.gov/get-involved/families/parent-associations" TargetMode="External"/><Relationship Id="rId2" Type="http://schemas.openxmlformats.org/officeDocument/2006/relationships/hyperlink" Target="https://www.schools.nyc.gov/about-us/policies/chancellors-regulations/volume-a-regulations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assembly.cornell.edu/sites/default/files/roberts_rules_simplified.pdf" TargetMode="External"/><Relationship Id="rId4" Type="http://schemas.openxmlformats.org/officeDocument/2006/relationships/hyperlink" Target="https://ptalink.org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53F3E-E6E8-4DEE-A6F6-D6A88FD391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4502" y="2843049"/>
            <a:ext cx="7419975" cy="1541575"/>
          </a:xfrm>
        </p:spPr>
        <p:txBody>
          <a:bodyPr>
            <a:noAutofit/>
          </a:bodyPr>
          <a:lstStyle/>
          <a:p>
            <a:r>
              <a:rPr lang="en-US" sz="3200" b="1" u="sng" dirty="0">
                <a:solidFill>
                  <a:srgbClr val="0070C0"/>
                </a:solidFill>
              </a:rPr>
              <a:t>Session #3:</a:t>
            </a:r>
            <a:br>
              <a:rPr lang="en-US" sz="3200" dirty="0">
                <a:solidFill>
                  <a:srgbClr val="0070C0"/>
                </a:solidFill>
              </a:rPr>
            </a:br>
            <a:r>
              <a:rPr lang="en-US" sz="3200" b="1" i="1" dirty="0">
                <a:solidFill>
                  <a:srgbClr val="0070C0"/>
                </a:solidFill>
              </a:rPr>
              <a:t>“Amending Bylaws”</a:t>
            </a:r>
            <a:br>
              <a:rPr lang="en-US" sz="3600" b="1" i="1" dirty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rgbClr val="0070C0"/>
                </a:solidFill>
              </a:rPr>
              <a:t>Thursday, July 24, 2025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954176-1A2D-47B9-B195-FB21407C04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00426" y="588036"/>
            <a:ext cx="4802980" cy="457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0070C0"/>
                </a:solidFill>
              </a:rPr>
              <a:t>Community School District 4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CBF0F10-6432-4396-83A1-647C3FD66331}"/>
              </a:ext>
            </a:extLst>
          </p:cNvPr>
          <p:cNvSpPr txBox="1">
            <a:spLocks/>
          </p:cNvSpPr>
          <p:nvPr/>
        </p:nvSpPr>
        <p:spPr>
          <a:xfrm>
            <a:off x="2386012" y="1306785"/>
            <a:ext cx="7419975" cy="154157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70C0"/>
                </a:solidFill>
              </a:rPr>
              <a:t>District 4</a:t>
            </a:r>
          </a:p>
          <a:p>
            <a:r>
              <a:rPr lang="en-US" dirty="0">
                <a:solidFill>
                  <a:srgbClr val="0070C0"/>
                </a:solidFill>
              </a:rPr>
              <a:t>Summer Parent Academy 2025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B73B50BD-9D5B-4037-B357-988E0832A3A7}"/>
              </a:ext>
            </a:extLst>
          </p:cNvPr>
          <p:cNvSpPr txBox="1">
            <a:spLocks/>
          </p:cNvSpPr>
          <p:nvPr/>
        </p:nvSpPr>
        <p:spPr>
          <a:xfrm>
            <a:off x="2524126" y="1047483"/>
            <a:ext cx="6792514" cy="4572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rgbClr val="0070C0"/>
                </a:solidFill>
              </a:rPr>
              <a:t>Dr. Kristy De La Cruz, Superintendent ~~ Dr. Lisa Reiter Deputy Superintendent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646763F-1F20-48B9-A8AF-FD70931EB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8982" y="704939"/>
            <a:ext cx="1114286" cy="14285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BDAD36-C522-4BA2-BBBC-3A63EFE48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421" y="774256"/>
            <a:ext cx="1246358" cy="102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354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3EB20-E3D8-DA30-91B2-F9532967B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476962"/>
            <a:ext cx="9601196" cy="850630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0070C0"/>
                </a:solidFill>
              </a:rPr>
              <a:t>Please be sure to…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839102E-019A-3C5F-1B3E-DB21DAD5A59E}"/>
              </a:ext>
            </a:extLst>
          </p:cNvPr>
          <p:cNvSpPr txBox="1">
            <a:spLocks/>
          </p:cNvSpPr>
          <p:nvPr/>
        </p:nvSpPr>
        <p:spPr>
          <a:xfrm>
            <a:off x="1295402" y="2449285"/>
            <a:ext cx="9601196" cy="60415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70C0"/>
                </a:solidFill>
              </a:rPr>
              <a:t>Remain muted until its’ time to share out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05A720B-9B14-4F28-8AC7-3F4E878CE07E}"/>
              </a:ext>
            </a:extLst>
          </p:cNvPr>
          <p:cNvSpPr txBox="1">
            <a:spLocks/>
          </p:cNvSpPr>
          <p:nvPr/>
        </p:nvSpPr>
        <p:spPr>
          <a:xfrm>
            <a:off x="1295402" y="2914650"/>
            <a:ext cx="9601196" cy="60415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70C0"/>
                </a:solidFill>
              </a:rPr>
              <a:t>One person speaks at a time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A64732-3B74-3DF2-ABF4-39C92B79CB89}"/>
              </a:ext>
            </a:extLst>
          </p:cNvPr>
          <p:cNvSpPr txBox="1">
            <a:spLocks/>
          </p:cNvSpPr>
          <p:nvPr/>
        </p:nvSpPr>
        <p:spPr>
          <a:xfrm>
            <a:off x="1295402" y="3461658"/>
            <a:ext cx="9601196" cy="60415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70C0"/>
                </a:solidFill>
              </a:rPr>
              <a:t>Be respectful of other’s opinions – Agree to disagree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470D946-5978-96F6-2328-1AC16A7582BA}"/>
              </a:ext>
            </a:extLst>
          </p:cNvPr>
          <p:cNvSpPr txBox="1">
            <a:spLocks/>
          </p:cNvSpPr>
          <p:nvPr/>
        </p:nvSpPr>
        <p:spPr>
          <a:xfrm>
            <a:off x="1295402" y="4073981"/>
            <a:ext cx="9601196" cy="60415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70C0"/>
                </a:solidFill>
              </a:rPr>
              <a:t>Stay on point, focused, and </a:t>
            </a:r>
            <a:r>
              <a:rPr lang="en-US" sz="2000" b="1" dirty="0">
                <a:solidFill>
                  <a:srgbClr val="0070C0"/>
                </a:solidFill>
              </a:rPr>
              <a:t>TAKE COPIOUS NOTES….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F7D86C6-AAB7-7068-278D-8685AAFA5E5C}"/>
              </a:ext>
            </a:extLst>
          </p:cNvPr>
          <p:cNvSpPr txBox="1">
            <a:spLocks/>
          </p:cNvSpPr>
          <p:nvPr/>
        </p:nvSpPr>
        <p:spPr>
          <a:xfrm>
            <a:off x="1295401" y="5078191"/>
            <a:ext cx="9601196" cy="60415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70C0"/>
                </a:solidFill>
              </a:rPr>
              <a:t>and most importantly……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5598542-BC79-A844-0F36-02680706A881}"/>
              </a:ext>
            </a:extLst>
          </p:cNvPr>
          <p:cNvSpPr txBox="1">
            <a:spLocks/>
          </p:cNvSpPr>
          <p:nvPr/>
        </p:nvSpPr>
        <p:spPr>
          <a:xfrm>
            <a:off x="4335235" y="5065355"/>
            <a:ext cx="3521527" cy="60415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800" b="1" dirty="0">
                <a:solidFill>
                  <a:srgbClr val="0070C0"/>
                </a:solidFill>
              </a:rPr>
              <a:t> ASK QUESTIONS!!!!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5C483CC-BD7B-4E08-867A-15A32F831D19}"/>
              </a:ext>
            </a:extLst>
          </p:cNvPr>
          <p:cNvSpPr txBox="1">
            <a:spLocks/>
          </p:cNvSpPr>
          <p:nvPr/>
        </p:nvSpPr>
        <p:spPr>
          <a:xfrm>
            <a:off x="1295400" y="4601980"/>
            <a:ext cx="9601196" cy="60415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70C0"/>
                </a:solidFill>
              </a:rPr>
              <a:t>There will be a </a:t>
            </a:r>
            <a:r>
              <a:rPr lang="en-US" sz="2000" b="1" dirty="0">
                <a:solidFill>
                  <a:srgbClr val="0070C0"/>
                </a:solidFill>
              </a:rPr>
              <a:t>POP QUIZ! </a:t>
            </a:r>
          </a:p>
        </p:txBody>
      </p:sp>
    </p:spTree>
    <p:extLst>
      <p:ext uri="{BB962C8B-B14F-4D97-AF65-F5344CB8AC3E}">
        <p14:creationId xmlns:p14="http://schemas.microsoft.com/office/powerpoint/2010/main" val="274617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C97B1-F677-4C82-9865-227A9B7D2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154" y="637942"/>
            <a:ext cx="9601196" cy="13038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During this session we will…..</a:t>
            </a:r>
          </a:p>
        </p:txBody>
      </p:sp>
      <p:graphicFrame>
        <p:nvGraphicFramePr>
          <p:cNvPr id="5" name="Content Placeholder 2" descr="SmartArt object">
            <a:extLst>
              <a:ext uri="{FF2B5EF4-FFF2-40B4-BE49-F238E27FC236}">
                <a16:creationId xmlns:a16="http://schemas.microsoft.com/office/drawing/2014/main" id="{A1342CC9-B5BC-4EE6-A03F-6501ED7CC4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5756126"/>
              </p:ext>
            </p:extLst>
          </p:nvPr>
        </p:nvGraphicFramePr>
        <p:xfrm>
          <a:off x="687456" y="1847743"/>
          <a:ext cx="10817088" cy="353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3005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B77576E5-E7DB-46C7-B0D9-A0AB18787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036" name="Picture 1035">
              <a:extLst>
                <a:ext uri="{FF2B5EF4-FFF2-40B4-BE49-F238E27FC236}">
                  <a16:creationId xmlns:a16="http://schemas.microsoft.com/office/drawing/2014/main" id="{A2C244BC-AB19-460B-9A7B-5BAFE9DEAB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037" name="Rectangle 1036">
              <a:extLst>
                <a:ext uri="{FF2B5EF4-FFF2-40B4-BE49-F238E27FC236}">
                  <a16:creationId xmlns:a16="http://schemas.microsoft.com/office/drawing/2014/main" id="{C2D7728D-2CB0-4ADE-B6BF-4BA8ED772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038" name="Picture 1037">
              <a:extLst>
                <a:ext uri="{FF2B5EF4-FFF2-40B4-BE49-F238E27FC236}">
                  <a16:creationId xmlns:a16="http://schemas.microsoft.com/office/drawing/2014/main" id="{A3E0EDB8-8162-4D16-9521-52415777B0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039" name="Picture 1038">
              <a:extLst>
                <a:ext uri="{FF2B5EF4-FFF2-40B4-BE49-F238E27FC236}">
                  <a16:creationId xmlns:a16="http://schemas.microsoft.com/office/drawing/2014/main" id="{27060CB3-C139-4548-A73F-74689C9292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 useBgFill="1">
        <p:nvSpPr>
          <p:cNvPr id="1041" name="Rectangle 1040">
            <a:extLst>
              <a:ext uri="{FF2B5EF4-FFF2-40B4-BE49-F238E27FC236}">
                <a16:creationId xmlns:a16="http://schemas.microsoft.com/office/drawing/2014/main" id="{DEB4B82D-A989-40D8-A457-F1D9C0345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43" name="Picture 1042">
            <a:extLst>
              <a:ext uri="{FF2B5EF4-FFF2-40B4-BE49-F238E27FC236}">
                <a16:creationId xmlns:a16="http://schemas.microsoft.com/office/drawing/2014/main" id="{14E99EC7-4ECA-46FD-A4EE-C28A8AC67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36" y="28937"/>
            <a:ext cx="12188825" cy="6856214"/>
          </a:xfrm>
          <a:prstGeom prst="rect">
            <a:avLst/>
          </a:prstGeom>
        </p:spPr>
      </p:pic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67034349-EB95-4DEC-941A-A5BEB23CC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1046" name="Rounded Rectangle 21">
              <a:extLst>
                <a:ext uri="{FF2B5EF4-FFF2-40B4-BE49-F238E27FC236}">
                  <a16:creationId xmlns:a16="http://schemas.microsoft.com/office/drawing/2014/main" id="{4ED14EF1-39B3-426A-842A-CEA137A65D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047" name="Picture 1046">
              <a:extLst>
                <a:ext uri="{FF2B5EF4-FFF2-40B4-BE49-F238E27FC236}">
                  <a16:creationId xmlns:a16="http://schemas.microsoft.com/office/drawing/2014/main" id="{20BA46E3-54EA-491A-BDC2-C9A945118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048" name="Rounded Rectangle 27">
              <a:extLst>
                <a:ext uri="{FF2B5EF4-FFF2-40B4-BE49-F238E27FC236}">
                  <a16:creationId xmlns:a16="http://schemas.microsoft.com/office/drawing/2014/main" id="{BC6C1592-02CC-4EA4-9A0E-7BE7C1ED8B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srgbClr val="171717">
                  <a:alpha val="82745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049" name="Picture 1048">
              <a:extLst>
                <a:ext uri="{FF2B5EF4-FFF2-40B4-BE49-F238E27FC236}">
                  <a16:creationId xmlns:a16="http://schemas.microsoft.com/office/drawing/2014/main" id="{367E44A5-FAF8-4D81-90C9-CFD68F1A13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49C97B1-F677-4C82-9865-227A9B7D2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8" y="418692"/>
            <a:ext cx="5228444" cy="13013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2628"/>
            <a:r>
              <a:rPr lang="en-US" sz="4356" b="1" u="sng" kern="1200" cap="none" dirty="0">
                <a:ln w="3175" cmpd="sng">
                  <a:noFill/>
                </a:ln>
                <a:solidFill>
                  <a:schemeClr val="accent3"/>
                </a:solidFill>
                <a:effectLst/>
              </a:rPr>
              <a:t>What are bylaws?</a:t>
            </a:r>
            <a:endParaRPr lang="en-US" u="sng" dirty="0">
              <a:solidFill>
                <a:schemeClr val="accent3"/>
              </a:solidFill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43BBEC8-87B3-43D2-B0F8-A9E070326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413" y="2010325"/>
            <a:ext cx="7817800" cy="1417782"/>
          </a:xfrm>
        </p:spPr>
        <p:txBody>
          <a:bodyPr>
            <a:normAutofit lnSpcReduction="10000"/>
          </a:bodyPr>
          <a:lstStyle/>
          <a:p>
            <a:r>
              <a:rPr dirty="0">
                <a:solidFill>
                  <a:srgbClr val="0070C0"/>
                </a:solidFill>
              </a:rPr>
              <a:t>A set of rules adopted by members to govern the PA/PTA</a:t>
            </a:r>
          </a:p>
          <a:p>
            <a:r>
              <a:rPr dirty="0">
                <a:solidFill>
                  <a:srgbClr val="0070C0"/>
                </a:solidFill>
              </a:rPr>
              <a:t>Required by Chancellor’s Regulation A-660</a:t>
            </a:r>
          </a:p>
          <a:p>
            <a:r>
              <a:rPr dirty="0">
                <a:solidFill>
                  <a:srgbClr val="0070C0"/>
                </a:solidFill>
              </a:rPr>
              <a:t>Must be reviewed and updated every 3 years</a:t>
            </a:r>
          </a:p>
        </p:txBody>
      </p:sp>
    </p:spTree>
    <p:extLst>
      <p:ext uri="{BB962C8B-B14F-4D97-AF65-F5344CB8AC3E}">
        <p14:creationId xmlns:p14="http://schemas.microsoft.com/office/powerpoint/2010/main" val="404633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056E482-61DD-44E2-8A3C-9E1A634AD34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5500" r="5500"/>
          <a:stretch>
            <a:fillRect/>
          </a:stretch>
        </p:blipFill>
        <p:spPr/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45C628D-F4E6-4205-84D5-7EED18DF5799}"/>
              </a:ext>
            </a:extLst>
          </p:cNvPr>
          <p:cNvSpPr txBox="1">
            <a:spLocks/>
          </p:cNvSpPr>
          <p:nvPr/>
        </p:nvSpPr>
        <p:spPr>
          <a:xfrm>
            <a:off x="780836" y="682897"/>
            <a:ext cx="6756379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Why Bylaws Are Essential for Parent Organizations?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320BD9-F341-45A8-AFD2-490C1E1237F8}"/>
              </a:ext>
            </a:extLst>
          </p:cNvPr>
          <p:cNvSpPr/>
          <p:nvPr/>
        </p:nvSpPr>
        <p:spPr>
          <a:xfrm>
            <a:off x="1219200" y="2320870"/>
            <a:ext cx="60549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Define Structure and Roles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Ensure Fairness and Transparency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Support Accountability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Guide Consistent Operations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Protect the Organization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Empower Members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5077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A785B10-8E1B-417C-B630-04E0AC5E9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897" y="1680163"/>
            <a:ext cx="6343672" cy="709865"/>
          </a:xfrm>
        </p:spPr>
        <p:txBody>
          <a:bodyPr>
            <a:normAutofit fontScale="90000"/>
          </a:bodyPr>
          <a:lstStyle/>
          <a:p>
            <a:pPr algn="l"/>
            <a:r>
              <a:rPr dirty="0">
                <a:solidFill>
                  <a:srgbClr val="0070C0"/>
                </a:solidFill>
              </a:rPr>
              <a:t>Why Amend Bylaws?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0E9B58E-4403-4FDF-A7BC-AD5B5CFC5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517" y="2667431"/>
            <a:ext cx="9078254" cy="1955941"/>
          </a:xfrm>
        </p:spPr>
        <p:txBody>
          <a:bodyPr>
            <a:normAutofit lnSpcReduction="10000"/>
          </a:bodyPr>
          <a:lstStyle/>
          <a:p>
            <a:r>
              <a:rPr dirty="0"/>
              <a:t>Reflect changes in operations or structure</a:t>
            </a:r>
          </a:p>
          <a:p>
            <a:r>
              <a:rPr dirty="0"/>
              <a:t>Clarify roles and responsibilities</a:t>
            </a:r>
          </a:p>
          <a:p>
            <a:r>
              <a:rPr dirty="0"/>
              <a:t>Ensure compliance with DOE and NYS PTA regulations</a:t>
            </a:r>
            <a:endParaRPr lang="en-US" dirty="0"/>
          </a:p>
          <a:p>
            <a:r>
              <a:rPr lang="en-US" dirty="0"/>
              <a:t>Provides the framework for day to day operations</a:t>
            </a:r>
            <a:endParaRPr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AEC2FD6-F614-4431-B9B6-EF2392CD4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63392">
            <a:off x="8046430" y="1680163"/>
            <a:ext cx="2962275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16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BFB0DD3-24B6-4AAB-B0B9-E94229357A0E}"/>
              </a:ext>
            </a:extLst>
          </p:cNvPr>
          <p:cNvSpPr txBox="1">
            <a:spLocks/>
          </p:cNvSpPr>
          <p:nvPr/>
        </p:nvSpPr>
        <p:spPr>
          <a:xfrm>
            <a:off x="1295897" y="1680163"/>
            <a:ext cx="6343672" cy="70986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>
                <a:solidFill>
                  <a:srgbClr val="0070C0"/>
                </a:solidFill>
              </a:rPr>
              <a:t>Who Amends Bylaws?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2525C43-2975-4E87-BCF6-CB14BF9CF163}"/>
              </a:ext>
            </a:extLst>
          </p:cNvPr>
          <p:cNvSpPr txBox="1">
            <a:spLocks/>
          </p:cNvSpPr>
          <p:nvPr/>
        </p:nvSpPr>
        <p:spPr>
          <a:xfrm>
            <a:off x="1295897" y="3168436"/>
            <a:ext cx="8947438" cy="14252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3–5 members including a chair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Include experienced and new members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Review current bylaws and gather input from the executive board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CC5A68C-42E1-49B9-9FEC-9763BE7EF564}"/>
              </a:ext>
            </a:extLst>
          </p:cNvPr>
          <p:cNvSpPr txBox="1">
            <a:spLocks/>
          </p:cNvSpPr>
          <p:nvPr/>
        </p:nvSpPr>
        <p:spPr>
          <a:xfrm>
            <a:off x="1295896" y="2458571"/>
            <a:ext cx="8783051" cy="70986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>
                <a:solidFill>
                  <a:srgbClr val="0070C0"/>
                </a:solidFill>
              </a:rPr>
              <a:t>A bylaw committee should be formed to review bylaws.</a:t>
            </a:r>
          </a:p>
        </p:txBody>
      </p:sp>
    </p:spTree>
    <p:extLst>
      <p:ext uri="{BB962C8B-B14F-4D97-AF65-F5344CB8AC3E}">
        <p14:creationId xmlns:p14="http://schemas.microsoft.com/office/powerpoint/2010/main" val="202810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1C5C2F-4015-0AE4-FC9D-B56397F4CD5A}"/>
              </a:ext>
            </a:extLst>
          </p:cNvPr>
          <p:cNvSpPr txBox="1"/>
          <p:nvPr/>
        </p:nvSpPr>
        <p:spPr>
          <a:xfrm>
            <a:off x="1001484" y="2037194"/>
            <a:ext cx="98951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70C0"/>
                </a:solidFill>
              </a:rPr>
              <a:t>Submit a written proposal for amendment. </a:t>
            </a:r>
          </a:p>
          <a:p>
            <a:endParaRPr lang="en-US" sz="24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70C0"/>
                </a:solidFill>
              </a:rPr>
              <a:t>Executive board reviews the proposal.</a:t>
            </a:r>
          </a:p>
          <a:p>
            <a:endParaRPr lang="en-US" sz="24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70C0"/>
                </a:solidFill>
              </a:rPr>
              <a:t>Notify members of the proposed change. </a:t>
            </a:r>
          </a:p>
          <a:p>
            <a:endParaRPr lang="en-US" sz="24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70C0"/>
                </a:solidFill>
              </a:rPr>
              <a:t>Vote on the amendment during a general meeting. </a:t>
            </a:r>
          </a:p>
          <a:p>
            <a:endParaRPr lang="en-US" sz="24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70C0"/>
                </a:solidFill>
              </a:rPr>
              <a:t>Record and update the bylaws if approved.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C8863C-9A77-2D26-B7DF-B44FD92FA0B9}"/>
              </a:ext>
            </a:extLst>
          </p:cNvPr>
          <p:cNvSpPr txBox="1"/>
          <p:nvPr/>
        </p:nvSpPr>
        <p:spPr>
          <a:xfrm>
            <a:off x="1153886" y="882135"/>
            <a:ext cx="61123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u="sng" dirty="0">
                <a:solidFill>
                  <a:srgbClr val="0070C0"/>
                </a:solidFill>
              </a:rPr>
              <a:t>Steps to Amend Bylaws </a:t>
            </a:r>
          </a:p>
        </p:txBody>
      </p:sp>
    </p:spTree>
    <p:extLst>
      <p:ext uri="{BB962C8B-B14F-4D97-AF65-F5344CB8AC3E}">
        <p14:creationId xmlns:p14="http://schemas.microsoft.com/office/powerpoint/2010/main" val="149139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DE500-0AAC-CA84-70FE-89FA8E962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727B72E-DD30-84E3-92AE-DFC5DD173E8A}"/>
              </a:ext>
            </a:extLst>
          </p:cNvPr>
          <p:cNvSpPr txBox="1">
            <a:spLocks/>
          </p:cNvSpPr>
          <p:nvPr/>
        </p:nvSpPr>
        <p:spPr>
          <a:xfrm>
            <a:off x="678095" y="873303"/>
            <a:ext cx="10007029" cy="43888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Recommended Bylaw Amendments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F680A5-B542-069C-0FB8-BE3BD38A88EA}"/>
              </a:ext>
            </a:extLst>
          </p:cNvPr>
          <p:cNvSpPr/>
          <p:nvPr/>
        </p:nvSpPr>
        <p:spPr>
          <a:xfrm>
            <a:off x="1147281" y="1436888"/>
            <a:ext cx="95378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Many PA/PTA executive boards consist of additional officers other than the 3-mandatory officers.  If your PA/PTA agrees to include additional officers (i.e., Co’s, Vice President) it is recommended that a description detailing responsibilities be added for each additional executive board position.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889827-D431-6E94-9F8D-CADC7FA5F981}"/>
              </a:ext>
            </a:extLst>
          </p:cNvPr>
          <p:cNvSpPr/>
          <p:nvPr/>
        </p:nvSpPr>
        <p:spPr>
          <a:xfrm>
            <a:off x="1147281" y="2484917"/>
            <a:ext cx="100926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example:  the role of a Vice President</a:t>
            </a:r>
            <a:endParaRPr lang="en-US" u="sng" dirty="0">
              <a:solidFill>
                <a:srgbClr val="0070C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CB07B4-457D-61E4-164C-316F6C603937}"/>
              </a:ext>
            </a:extLst>
          </p:cNvPr>
          <p:cNvSpPr/>
          <p:nvPr/>
        </p:nvSpPr>
        <p:spPr>
          <a:xfrm>
            <a:off x="1147281" y="3326860"/>
            <a:ext cx="98974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Vice President: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this provision may be included under the </a:t>
            </a:r>
            <a:r>
              <a:rPr lang="en-US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Mandatory Officers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section.  </a:t>
            </a: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Vice-presidents generally assist the president or co-presidents and assume their duties in their absences. In some schools, vice-presidents chair ad-hoc committees and run meetings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6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45C628D-F4E6-4205-84D5-7EED18DF5799}"/>
              </a:ext>
            </a:extLst>
          </p:cNvPr>
          <p:cNvSpPr txBox="1">
            <a:spLocks/>
          </p:cNvSpPr>
          <p:nvPr/>
        </p:nvSpPr>
        <p:spPr>
          <a:xfrm>
            <a:off x="739740" y="630109"/>
            <a:ext cx="10007029" cy="43888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Recommended Bylaw Amendments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F798F3-657B-408F-9B7C-222B10AF8B52}"/>
              </a:ext>
            </a:extLst>
          </p:cNvPr>
          <p:cNvSpPr/>
          <p:nvPr/>
        </p:nvSpPr>
        <p:spPr>
          <a:xfrm>
            <a:off x="849330" y="1618341"/>
            <a:ext cx="10493339" cy="4499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Vice President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plays a role in day-to-day operations of the PA/PTA, that assists with but is not limited to the following: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help formulate the group’s long-range plan, 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out issues as they arise, and 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participate in executive board discussions and decision making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May be a designee on the District Presidents’ Council, 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 training and leadership support for the committee chair people. 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chair a specific project or fundraiser.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*Note:  A discussion should take place with executive board members to delineate the role of a Vice President, if the composition of the PA/PTA executive board will include a Vice President.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50BA3D-C645-449F-B2DC-9C8C5874C51F}"/>
              </a:ext>
            </a:extLst>
          </p:cNvPr>
          <p:cNvSpPr/>
          <p:nvPr/>
        </p:nvSpPr>
        <p:spPr>
          <a:xfrm>
            <a:off x="849330" y="1037232"/>
            <a:ext cx="2723246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Article IV – Officers:</a:t>
            </a:r>
            <a:endParaRPr lang="en-US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690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45C628D-F4E6-4205-84D5-7EED18DF5799}"/>
              </a:ext>
            </a:extLst>
          </p:cNvPr>
          <p:cNvSpPr txBox="1">
            <a:spLocks/>
          </p:cNvSpPr>
          <p:nvPr/>
        </p:nvSpPr>
        <p:spPr>
          <a:xfrm>
            <a:off x="719191" y="683982"/>
            <a:ext cx="10007029" cy="43888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Recommended Bylaw Amendments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57BC79-4B12-4B5A-B0D1-7C0FC0A3A7CC}"/>
              </a:ext>
            </a:extLst>
          </p:cNvPr>
          <p:cNvSpPr/>
          <p:nvPr/>
        </p:nvSpPr>
        <p:spPr>
          <a:xfrm>
            <a:off x="1110912" y="1394986"/>
            <a:ext cx="24355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Recording Secretary:</a:t>
            </a: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237C64-9BD7-444F-A283-8FFD3BBA3BE9}"/>
              </a:ext>
            </a:extLst>
          </p:cNvPr>
          <p:cNvSpPr/>
          <p:nvPr/>
        </p:nvSpPr>
        <p:spPr>
          <a:xfrm>
            <a:off x="1110912" y="2067214"/>
            <a:ext cx="9044684" cy="1469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due to 2-signatures required on all PA/PTA checks, we recommend including the following to the description of the Recording Secretary: 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b="1" i="1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recording secretary shall be a signatory on the PA/PTA checking account.”</a:t>
            </a:r>
            <a:endParaRPr lang="en-US" sz="12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639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45C628D-F4E6-4205-84D5-7EED18DF5799}"/>
              </a:ext>
            </a:extLst>
          </p:cNvPr>
          <p:cNvSpPr txBox="1">
            <a:spLocks/>
          </p:cNvSpPr>
          <p:nvPr/>
        </p:nvSpPr>
        <p:spPr>
          <a:xfrm>
            <a:off x="842482" y="606175"/>
            <a:ext cx="10007029" cy="43888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Recommended Bylaw Amendments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095DFD-A616-4EB4-99A8-34D92D17EB94}"/>
              </a:ext>
            </a:extLst>
          </p:cNvPr>
          <p:cNvSpPr/>
          <p:nvPr/>
        </p:nvSpPr>
        <p:spPr>
          <a:xfrm>
            <a:off x="842482" y="1045061"/>
            <a:ext cx="6096000" cy="8074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 Election of Officers:</a:t>
            </a:r>
            <a:endParaRPr lang="en-US" sz="1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Nominating Committee</a:t>
            </a:r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2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041C5E-6872-48E2-A323-6DC6743CE858}"/>
              </a:ext>
            </a:extLst>
          </p:cNvPr>
          <p:cNvSpPr/>
          <p:nvPr/>
        </p:nvSpPr>
        <p:spPr>
          <a:xfrm>
            <a:off x="390419" y="2032048"/>
            <a:ext cx="10644026" cy="968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nominating committee must be established during the </a:t>
            </a:r>
            <a:r>
              <a:rPr lang="en-US" b="1" i="1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February/March</a:t>
            </a:r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Monthly general membership meeting. The nominating committee shall consist of three to five volunteers, none of whom are members of the executive board or plan to run for office.</a:t>
            </a:r>
            <a:endParaRPr lang="en-US" sz="12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712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45C628D-F4E6-4205-84D5-7EED18DF5799}"/>
              </a:ext>
            </a:extLst>
          </p:cNvPr>
          <p:cNvSpPr txBox="1">
            <a:spLocks/>
          </p:cNvSpPr>
          <p:nvPr/>
        </p:nvSpPr>
        <p:spPr>
          <a:xfrm>
            <a:off x="810284" y="667564"/>
            <a:ext cx="10007029" cy="43888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Recommended Bylaw Amendments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A41AEC-E07C-4FD9-9B3F-449331832953}"/>
              </a:ext>
            </a:extLst>
          </p:cNvPr>
          <p:cNvSpPr/>
          <p:nvPr/>
        </p:nvSpPr>
        <p:spPr>
          <a:xfrm>
            <a:off x="810284" y="1312189"/>
            <a:ext cx="2078198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Officer Vacancies:</a:t>
            </a:r>
            <a:endParaRPr lang="en-US" sz="1400" u="sng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015F13-C068-439A-915C-63EEB023EA4A}"/>
              </a:ext>
            </a:extLst>
          </p:cNvPr>
          <p:cNvSpPr/>
          <p:nvPr/>
        </p:nvSpPr>
        <p:spPr>
          <a:xfrm>
            <a:off x="1147280" y="1924963"/>
            <a:ext cx="8356315" cy="1724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ranking of officers for succession purposes shall be:</a:t>
            </a:r>
            <a:endParaRPr lang="en-US" sz="1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</a:pP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President</a:t>
            </a:r>
            <a:endParaRPr lang="en-US" sz="1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</a:pP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Recording Secretary</a:t>
            </a:r>
            <a:endParaRPr lang="en-US" sz="1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</a:pP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Treasurer</a:t>
            </a:r>
            <a:endParaRPr lang="en-US" sz="1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romanUcPeriod"/>
            </a:pP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other non-mandatory officer who is part of the executive board</a:t>
            </a:r>
            <a:endParaRPr lang="en-US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845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45C628D-F4E6-4205-84D5-7EED18DF5799}"/>
              </a:ext>
            </a:extLst>
          </p:cNvPr>
          <p:cNvSpPr txBox="1">
            <a:spLocks/>
          </p:cNvSpPr>
          <p:nvPr/>
        </p:nvSpPr>
        <p:spPr>
          <a:xfrm>
            <a:off x="739740" y="657546"/>
            <a:ext cx="10007029" cy="43888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Recommended Bylaw Amendments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C4C2B5-B212-42E2-8EEA-9F219D796A72}"/>
              </a:ext>
            </a:extLst>
          </p:cNvPr>
          <p:cNvSpPr/>
          <p:nvPr/>
        </p:nvSpPr>
        <p:spPr>
          <a:xfrm>
            <a:off x="1375212" y="1217215"/>
            <a:ext cx="1464953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Meetings:</a:t>
            </a:r>
            <a:endParaRPr lang="en-US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527B00-A084-48F2-963B-28AD18E9807C}"/>
              </a:ext>
            </a:extLst>
          </p:cNvPr>
          <p:cNvSpPr/>
          <p:nvPr/>
        </p:nvSpPr>
        <p:spPr>
          <a:xfrm>
            <a:off x="1375212" y="1656101"/>
            <a:ext cx="9856343" cy="2053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Executive board meetings:</a:t>
            </a:r>
            <a:endParaRPr lang="en-US" sz="1400" u="sng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executive board shall meet monthly on the </a:t>
            </a:r>
            <a:r>
              <a:rPr lang="en-US" sz="20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[1</a:t>
            </a:r>
            <a:r>
              <a:rPr lang="en-US" sz="2000" baseline="300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20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</a:t>
            </a:r>
            <a:r>
              <a:rPr lang="en-US" sz="2000" baseline="300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US" sz="20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3</a:t>
            </a:r>
            <a:r>
              <a:rPr lang="en-US" sz="2000" baseline="300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US" sz="20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or 4</a:t>
            </a:r>
            <a:r>
              <a:rPr lang="en-US" sz="2000" baseline="300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0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day of the week]</a:t>
            </a: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every month at [insert time]……</a:t>
            </a:r>
            <a:endParaRPr lang="en-US" sz="1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Meetings will be conducted using the following method </a:t>
            </a:r>
            <a:r>
              <a:rPr lang="en-US" sz="20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[in-person or virtual]</a:t>
            </a:r>
            <a:endParaRPr lang="en-US" sz="1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Quorum</a:t>
            </a: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executive board meetings shall be ½ plus 1 allowing for official business to be conducted.</a:t>
            </a:r>
            <a:endParaRPr lang="en-US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562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45C628D-F4E6-4205-84D5-7EED18DF5799}"/>
              </a:ext>
            </a:extLst>
          </p:cNvPr>
          <p:cNvSpPr txBox="1">
            <a:spLocks/>
          </p:cNvSpPr>
          <p:nvPr/>
        </p:nvSpPr>
        <p:spPr>
          <a:xfrm>
            <a:off x="832208" y="657546"/>
            <a:ext cx="10007029" cy="43888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Recommended Bylaw Amendments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1D9700-5468-4060-A4D3-9975FA388216}"/>
              </a:ext>
            </a:extLst>
          </p:cNvPr>
          <p:cNvSpPr/>
          <p:nvPr/>
        </p:nvSpPr>
        <p:spPr>
          <a:xfrm>
            <a:off x="1315092" y="1747548"/>
            <a:ext cx="9370032" cy="228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 Membership Meetings: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the beginning of every school year, the executive board must survey the parent members to determine the day, time, location, and format (in-person, virtual, or hybrid) for the monthly general membership meeting.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 membership meetings of the Association shall be held monthly, September through June, on the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[1</a:t>
            </a:r>
            <a:r>
              <a:rPr lang="en-US" sz="2000" baseline="300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20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</a:t>
            </a:r>
            <a:r>
              <a:rPr lang="en-US" sz="2000" baseline="300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US" sz="20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3</a:t>
            </a:r>
            <a:r>
              <a:rPr lang="en-US" sz="2000" baseline="300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US" sz="20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or 4</a:t>
            </a:r>
            <a:r>
              <a:rPr lang="en-US" sz="2000" baseline="300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0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insert day of the week]</a:t>
            </a: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every month at [insert time]……</a:t>
            </a:r>
            <a:endParaRPr lang="en-US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252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45C628D-F4E6-4205-84D5-7EED18DF5799}"/>
              </a:ext>
            </a:extLst>
          </p:cNvPr>
          <p:cNvSpPr txBox="1">
            <a:spLocks/>
          </p:cNvSpPr>
          <p:nvPr/>
        </p:nvSpPr>
        <p:spPr>
          <a:xfrm>
            <a:off x="678095" y="647680"/>
            <a:ext cx="10007029" cy="43888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Recommended Bylaw Amendments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D9E3A1-4AC9-4528-AA49-217D29C457AB}"/>
              </a:ext>
            </a:extLst>
          </p:cNvPr>
          <p:cNvSpPr/>
          <p:nvPr/>
        </p:nvSpPr>
        <p:spPr>
          <a:xfrm>
            <a:off x="1321942" y="1453940"/>
            <a:ext cx="9537842" cy="968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Quorum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general membership meetings:  </a:t>
            </a:r>
            <a:r>
              <a:rPr lang="en-US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quorum of at least 8 Association members, including a minimum of 2 executive board members and 6 parent members, shall be required in order to conduct official Association business.</a:t>
            </a:r>
            <a:endParaRPr lang="en-US" sz="12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2B1054-9143-4140-A128-F51BB37388B6}"/>
              </a:ext>
            </a:extLst>
          </p:cNvPr>
          <p:cNvSpPr/>
          <p:nvPr/>
        </p:nvSpPr>
        <p:spPr>
          <a:xfrm>
            <a:off x="1321942" y="2718081"/>
            <a:ext cx="9363182" cy="2450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 Membership Meetings:</a:t>
            </a:r>
            <a:endParaRPr lang="en-US" sz="1200" u="sng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 Meeting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may be called to address a matter of importance that cannot be postponed until the next general membership meeting.  Notices for a Special Meeting require a minimum of 48-hour notice to families stating the reason for the special meeting.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Upon receipt of a written request from</a:t>
            </a:r>
            <a:r>
              <a:rPr lang="en-US" i="1" u="sng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[number of parents] </a:t>
            </a:r>
            <a:r>
              <a:rPr lang="en-US" i="1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Association members, the president must call a special membership meeting </a:t>
            </a:r>
            <a:r>
              <a:rPr lang="en-US" b="1" i="1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within 5 calendar days of the request and provide 48 hours written notice to parents</a:t>
            </a:r>
            <a:endParaRPr lang="en-US" sz="12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336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45C628D-F4E6-4205-84D5-7EED18DF5799}"/>
              </a:ext>
            </a:extLst>
          </p:cNvPr>
          <p:cNvSpPr txBox="1">
            <a:spLocks/>
          </p:cNvSpPr>
          <p:nvPr/>
        </p:nvSpPr>
        <p:spPr>
          <a:xfrm>
            <a:off x="678094" y="719191"/>
            <a:ext cx="10007029" cy="43888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Recommended Bylaw Amendments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D0C812-0290-45F4-A4E7-0F830ADB7B4C}"/>
              </a:ext>
            </a:extLst>
          </p:cNvPr>
          <p:cNvSpPr/>
          <p:nvPr/>
        </p:nvSpPr>
        <p:spPr>
          <a:xfrm>
            <a:off x="1232899" y="1854707"/>
            <a:ext cx="8897420" cy="2156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Financial Affairs</a:t>
            </a: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1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i="1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president, treasurer, and [Title of 3rd Signatory] shall be authorized to sign checks. All checks require at least 2 signatures. The 2 signatories of a check may not be related by blood or marriage (i.e. spouses, siblings, in-laws, relatives or members of the same household). An Association member may not sign a check if she/he has any direct or indirect interest in the expenditure.</a:t>
            </a:r>
            <a:endParaRPr lang="en-US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073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45C628D-F4E6-4205-84D5-7EED18DF5799}"/>
              </a:ext>
            </a:extLst>
          </p:cNvPr>
          <p:cNvSpPr txBox="1">
            <a:spLocks/>
          </p:cNvSpPr>
          <p:nvPr/>
        </p:nvSpPr>
        <p:spPr>
          <a:xfrm>
            <a:off x="636999" y="707501"/>
            <a:ext cx="10007029" cy="43888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Recommended Bylaw Amendments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CF7473-FD45-4181-A1F9-A10F17111DB5}"/>
              </a:ext>
            </a:extLst>
          </p:cNvPr>
          <p:cNvSpPr/>
          <p:nvPr/>
        </p:nvSpPr>
        <p:spPr>
          <a:xfrm>
            <a:off x="945221" y="1303162"/>
            <a:ext cx="9195371" cy="4408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 Limits:</a:t>
            </a:r>
            <a:endParaRPr lang="en-US" sz="1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term of office pertains to the length of time a single person may be elected to a position on the executive board on the Association.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number of times a person may hold a position on the executive board may be limited to the number of consecutive times a person may serve on the executive board</a:t>
            </a: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i="1" u="sng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Recommended Term Limits: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i="1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(2) Consecutive (1) year terms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Remember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elections </a:t>
            </a:r>
            <a:r>
              <a:rPr lang="en-US" sz="20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must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 held annually before the end of June of the current school year.  </a:t>
            </a:r>
            <a:endParaRPr lang="en-U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380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45C628D-F4E6-4205-84D5-7EED18DF5799}"/>
              </a:ext>
            </a:extLst>
          </p:cNvPr>
          <p:cNvSpPr txBox="1">
            <a:spLocks/>
          </p:cNvSpPr>
          <p:nvPr/>
        </p:nvSpPr>
        <p:spPr>
          <a:xfrm>
            <a:off x="739740" y="688368"/>
            <a:ext cx="10007029" cy="43888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Recommended Bylaw Amendments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9A2D2F-B003-429E-9EF1-6CEFCCC9EC36}"/>
              </a:ext>
            </a:extLst>
          </p:cNvPr>
          <p:cNvSpPr/>
          <p:nvPr/>
        </p:nvSpPr>
        <p:spPr>
          <a:xfrm>
            <a:off x="1065087" y="1348954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Disciplinary Action:</a:t>
            </a:r>
            <a:endParaRPr lang="en-US" sz="1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Grounds for Removal from Office:</a:t>
            </a:r>
            <a:endParaRPr lang="en-US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020ADCC2-04C9-472B-A353-350FDDB90671}"/>
              </a:ext>
            </a:extLst>
          </p:cNvPr>
          <p:cNvSpPr txBox="1"/>
          <p:nvPr/>
        </p:nvSpPr>
        <p:spPr>
          <a:xfrm>
            <a:off x="1421151" y="2056840"/>
            <a:ext cx="97057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>
              <a:spcBef>
                <a:spcPts val="0"/>
              </a:spcBef>
              <a:spcAft>
                <a:spcPts val="0"/>
              </a:spcAft>
              <a:buAutoNum type="alphaLcPeriod"/>
            </a:pPr>
            <a:r>
              <a:rPr lang="en-US" kern="12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Executive board members who fail to fulfill their duties of office will be notified via email and US    </a:t>
            </a: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en-US" kern="12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Mail Return Receipt Requested, of their failure to fulfill their duties as outlined in Article IV, Section  </a:t>
            </a: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en-US" kern="12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 of these bylaws.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4013058E-B74D-4CFE-A0E8-267EAADE386B}"/>
              </a:ext>
            </a:extLst>
          </p:cNvPr>
          <p:cNvSpPr txBox="1"/>
          <p:nvPr/>
        </p:nvSpPr>
        <p:spPr>
          <a:xfrm>
            <a:off x="1701309" y="3016141"/>
            <a:ext cx="8789382" cy="671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kern="12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the upcoming general membership meeting, parents in attendance will be advised of the members failure to fulfill their duties.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3115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6CFF07-6B14-4388-A663-CB7E9409C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669" y="1201488"/>
            <a:ext cx="3928431" cy="444780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820B732-7CA1-4484-A556-D5C5AAF33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2562" y="209165"/>
            <a:ext cx="5957030" cy="130130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defTabSz="452628"/>
            <a:r>
              <a:rPr lang="en-US" sz="4356" b="1" u="sng" kern="1200" cap="none" dirty="0">
                <a:ln w="3175" cmpd="sng">
                  <a:noFill/>
                </a:ln>
                <a:solidFill>
                  <a:srgbClr val="0000FF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Chancellor’s Regulations</a:t>
            </a:r>
            <a:endParaRPr lang="en-US" u="sng" dirty="0">
              <a:solidFill>
                <a:srgbClr val="0000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545947-1A36-48E1-AA86-78A5D5492D37}"/>
              </a:ext>
            </a:extLst>
          </p:cNvPr>
          <p:cNvSpPr txBox="1"/>
          <p:nvPr/>
        </p:nvSpPr>
        <p:spPr>
          <a:xfrm>
            <a:off x="5581058" y="1210486"/>
            <a:ext cx="5957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 A-660:  Parents Associations and the Schools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990676-10A4-45BF-8959-EEF5F3A43A80}"/>
              </a:ext>
            </a:extLst>
          </p:cNvPr>
          <p:cNvSpPr txBox="1"/>
          <p:nvPr/>
        </p:nvSpPr>
        <p:spPr>
          <a:xfrm>
            <a:off x="5581058" y="1681384"/>
            <a:ext cx="5957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 A-655:  School and District Leadership Teams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756BBC-27D3-4EBD-A077-D886301203C6}"/>
              </a:ext>
            </a:extLst>
          </p:cNvPr>
          <p:cNvSpPr txBox="1"/>
          <p:nvPr/>
        </p:nvSpPr>
        <p:spPr>
          <a:xfrm>
            <a:off x="5581058" y="2152282"/>
            <a:ext cx="5957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 A-610:  Fundraising Activities and Collection of Money from Students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31A4AA-B00D-40AA-AEF4-4C1F9BFE2E0C}"/>
              </a:ext>
            </a:extLst>
          </p:cNvPr>
          <p:cNvSpPr txBox="1"/>
          <p:nvPr/>
        </p:nvSpPr>
        <p:spPr>
          <a:xfrm>
            <a:off x="5581058" y="2900179"/>
            <a:ext cx="5957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 A-650:  Flea Markets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C4764F-5E4C-4543-8416-5861EC604C0D}"/>
              </a:ext>
            </a:extLst>
          </p:cNvPr>
          <p:cNvSpPr txBox="1"/>
          <p:nvPr/>
        </p:nvSpPr>
        <p:spPr>
          <a:xfrm>
            <a:off x="5581058" y="3806952"/>
            <a:ext cx="5957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 A-663:  Language Access for Parents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5D790E-F57F-428E-A7E4-C18A3B10DBF5}"/>
              </a:ext>
            </a:extLst>
          </p:cNvPr>
          <p:cNvSpPr txBox="1"/>
          <p:nvPr/>
        </p:nvSpPr>
        <p:spPr>
          <a:xfrm>
            <a:off x="5581058" y="3336823"/>
            <a:ext cx="5957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 A-665:  Uniform Policy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0DC90B-8E1E-4E17-9E5E-D88818F51FDF}"/>
              </a:ext>
            </a:extLst>
          </p:cNvPr>
          <p:cNvSpPr txBox="1"/>
          <p:nvPr/>
        </p:nvSpPr>
        <p:spPr>
          <a:xfrm>
            <a:off x="5581058" y="4342850"/>
            <a:ext cx="5957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 A-812:  Competitive Foods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361A51-234D-4F96-9AA5-ABF2FF561A44}"/>
              </a:ext>
            </a:extLst>
          </p:cNvPr>
          <p:cNvSpPr txBox="1"/>
          <p:nvPr/>
        </p:nvSpPr>
        <p:spPr>
          <a:xfrm>
            <a:off x="5581058" y="4878748"/>
            <a:ext cx="5957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 A-820:  Confidentiality and Release of Student Records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565163-5ABF-42F2-B5E7-A0E1EE2DF197}"/>
              </a:ext>
            </a:extLst>
          </p:cNvPr>
          <p:cNvSpPr txBox="1"/>
          <p:nvPr/>
        </p:nvSpPr>
        <p:spPr>
          <a:xfrm>
            <a:off x="5581058" y="5414646"/>
            <a:ext cx="5957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 A-210:  Standards for Attendance Programs</a:t>
            </a:r>
          </a:p>
        </p:txBody>
      </p:sp>
    </p:spTree>
    <p:extLst>
      <p:ext uri="{BB962C8B-B14F-4D97-AF65-F5344CB8AC3E}">
        <p14:creationId xmlns:p14="http://schemas.microsoft.com/office/powerpoint/2010/main" val="259119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891A8B4-EBA5-48BB-9F2A-8A357648C264}"/>
              </a:ext>
            </a:extLst>
          </p:cNvPr>
          <p:cNvSpPr txBox="1"/>
          <p:nvPr/>
        </p:nvSpPr>
        <p:spPr>
          <a:xfrm>
            <a:off x="761999" y="570775"/>
            <a:ext cx="703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solidFill>
                  <a:schemeClr val="accent2">
                    <a:lumMod val="75000"/>
                  </a:schemeClr>
                </a:solidFill>
              </a:rPr>
              <a:t>Resources</a:t>
            </a:r>
            <a:r>
              <a:rPr lang="en-US" sz="2400" b="1" u="sng" dirty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83851B-DA16-44F5-AA76-1CA223291930}"/>
              </a:ext>
            </a:extLst>
          </p:cNvPr>
          <p:cNvSpPr/>
          <p:nvPr/>
        </p:nvSpPr>
        <p:spPr>
          <a:xfrm>
            <a:off x="761999" y="1112669"/>
            <a:ext cx="9966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Chancellor’s Regulations:</a:t>
            </a:r>
          </a:p>
          <a:p>
            <a:r>
              <a:rPr lang="en-US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https://www.schools.nyc.gov/about-us/policies/chancellors-regulations/volume-a-regulations</a:t>
            </a:r>
            <a:r>
              <a:rPr lang="en-US" b="1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998765-709B-4549-ACAA-F76B8EC53CAA}"/>
              </a:ext>
            </a:extLst>
          </p:cNvPr>
          <p:cNvSpPr/>
          <p:nvPr/>
        </p:nvSpPr>
        <p:spPr>
          <a:xfrm>
            <a:off x="761999" y="1958369"/>
            <a:ext cx="797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PA/PTA Resources:</a:t>
            </a:r>
          </a:p>
          <a:p>
            <a:r>
              <a:rPr lang="en-US" b="1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https://www.schools.nyc.gov/get-involved/families/parent-associations</a:t>
            </a:r>
            <a:r>
              <a:rPr lang="en-US" b="1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54B580-46A6-4698-AF76-29D7F68A6B16}"/>
              </a:ext>
            </a:extLst>
          </p:cNvPr>
          <p:cNvSpPr/>
          <p:nvPr/>
        </p:nvSpPr>
        <p:spPr>
          <a:xfrm>
            <a:off x="761998" y="2844574"/>
            <a:ext cx="78857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PTALink</a:t>
            </a:r>
            <a:r>
              <a:rPr lang="en-US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</a:p>
          <a:p>
            <a:r>
              <a:rPr lang="en-US" b="1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https://ptalink.org/</a:t>
            </a:r>
            <a:r>
              <a:rPr lang="en-US" b="1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413C22-B6BF-41F0-8A87-DD73B5891EF4}"/>
              </a:ext>
            </a:extLst>
          </p:cNvPr>
          <p:cNvSpPr/>
          <p:nvPr/>
        </p:nvSpPr>
        <p:spPr>
          <a:xfrm>
            <a:off x="761997" y="3730779"/>
            <a:ext cx="105601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PA/PTA Do’s &amp; </a:t>
            </a:r>
            <a:r>
              <a:rPr lang="en-US" b="1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Don’t’s</a:t>
            </a:r>
            <a:r>
              <a:rPr lang="en-US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(English)</a:t>
            </a:r>
            <a:endParaRPr lang="en-US" b="1" dirty="0">
              <a:solidFill>
                <a:srgbClr val="0000FF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b="1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https://drive.google.com/drive/folders/12P-hnduKGUhvATZKChwzisX11_Xyh2ku?usp=drive_link  </a:t>
            </a:r>
          </a:p>
          <a:p>
            <a:endParaRPr lang="en-US" b="1" dirty="0"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D64DF2-03F9-4FB0-8176-02FB14CD2CBA}"/>
              </a:ext>
            </a:extLst>
          </p:cNvPr>
          <p:cNvSpPr/>
          <p:nvPr/>
        </p:nvSpPr>
        <p:spPr>
          <a:xfrm>
            <a:off x="761997" y="4533598"/>
            <a:ext cx="105601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PA/PTA Do’s &amp; </a:t>
            </a:r>
            <a:r>
              <a:rPr lang="en-US" b="1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Don’t’s</a:t>
            </a:r>
            <a:r>
              <a:rPr lang="en-US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(Spanish)</a:t>
            </a:r>
          </a:p>
          <a:p>
            <a:r>
              <a:rPr lang="en-US" b="1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https://drive.google.com/file/d/1Cqezsjjp1zeKtFCu0nLC5F2IEXamW5Tk/view?usp=sharing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F28F78-3DED-1863-52D3-5D720A95D172}"/>
              </a:ext>
            </a:extLst>
          </p:cNvPr>
          <p:cNvSpPr txBox="1"/>
          <p:nvPr/>
        </p:nvSpPr>
        <p:spPr>
          <a:xfrm>
            <a:off x="761997" y="5391388"/>
            <a:ext cx="102996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Robert’s Rule of Order</a:t>
            </a:r>
          </a:p>
          <a:p>
            <a:r>
              <a:rPr lang="en-US" sz="2000" b="1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https://assembly.cornell.edu/sites/default/files/roberts_rules_simplified.pdf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9436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68BBDD3-55E0-4C3A-A47E-6A394449B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0185" y="716288"/>
            <a:ext cx="6113122" cy="54254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92484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96A612-58F4-4E9A-9665-3987CC3AC4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F5E4A76-0180-4CD0-B081-82F74A336136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71af3243-3dd4-4a8d-8c0d-dd76da1f02a5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41243E30-12F4-4BE3-B27D-23AB115E9D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1929</Words>
  <Application>Microsoft Office PowerPoint</Application>
  <PresentationFormat>Widescreen</PresentationFormat>
  <Paragraphs>193</Paragraphs>
  <Slides>22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Calibri</vt:lpstr>
      <vt:lpstr>Century Gothic</vt:lpstr>
      <vt:lpstr>Garamond</vt:lpstr>
      <vt:lpstr>Helvetica</vt:lpstr>
      <vt:lpstr>Segoe Sans</vt:lpstr>
      <vt:lpstr>Segoe UI</vt:lpstr>
      <vt:lpstr>Symbol</vt:lpstr>
      <vt:lpstr>Wingdings</vt:lpstr>
      <vt:lpstr>Organic</vt:lpstr>
      <vt:lpstr>Session #3: “Amending Bylaws” Thursday, July 24, 2025</vt:lpstr>
      <vt:lpstr>Please be sure to…</vt:lpstr>
      <vt:lpstr>During this session we will…..</vt:lpstr>
      <vt:lpstr>What are bylaws?</vt:lpstr>
      <vt:lpstr>PowerPoint Presentation</vt:lpstr>
      <vt:lpstr>Why Amend Bylaws?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Chancellor’s Regulations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#1: Preparing for September Thursday, July 13 2023</dc:title>
  <dc:creator/>
  <cp:lastModifiedBy/>
  <cp:revision>2</cp:revision>
  <dcterms:created xsi:type="dcterms:W3CDTF">2023-06-13T17:13:41Z</dcterms:created>
  <dcterms:modified xsi:type="dcterms:W3CDTF">2025-07-24T15:34:19Z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